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00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01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768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957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186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826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624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1890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88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650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6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95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27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6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7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75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659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93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2" y="790221"/>
            <a:ext cx="6728179" cy="43236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5400" dirty="0" err="1" smtClean="0">
                <a:solidFill>
                  <a:srgbClr val="FF0000"/>
                </a:solidFill>
              </a:rPr>
              <a:t>Кибербуллинг</a:t>
            </a: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dirty="0">
                <a:solidFill>
                  <a:srgbClr val="FF0000"/>
                </a:solidFill>
              </a:rPr>
              <a:t/>
            </a:r>
            <a:br>
              <a:rPr lang="ru-RU" sz="5400" dirty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подростковый виртуальный террор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039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3643" y="1388533"/>
            <a:ext cx="84102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FF0000"/>
                </a:solidFill>
              </a:rPr>
              <a:t>Кибербуллинг</a:t>
            </a: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 –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75199" y="1490133"/>
            <a:ext cx="63895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это нападения с целью нанесения психологического вреда, которые осуществляются через электронную почту, сервисы мгновенных сообщений, в чатах, социальных сетях, на </a:t>
            </a:r>
            <a:r>
              <a:rPr lang="ru-RU" sz="2000" b="1" dirty="0" err="1"/>
              <a:t>web</a:t>
            </a:r>
            <a:r>
              <a:rPr lang="ru-RU" sz="2000" b="1" dirty="0"/>
              <a:t>-сайтах, а также посредством мобильной связи. Такое многократно повторяемое агрессивное поведение имеет целью навредить человеку и базируется на дисбалансе власти (физической силы, социального статуса в группе).</a:t>
            </a:r>
          </a:p>
        </p:txBody>
      </p:sp>
    </p:spTree>
    <p:extLst>
      <p:ext uri="{BB962C8B-B14F-4D97-AF65-F5344CB8AC3E}">
        <p14:creationId xmlns:p14="http://schemas.microsoft.com/office/powerpoint/2010/main" val="333916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6934" y="-2849642"/>
            <a:ext cx="8816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Выделяют восемь типов </a:t>
            </a:r>
            <a:r>
              <a:rPr lang="ru-RU" dirty="0" err="1"/>
              <a:t>кибербуллинга</a:t>
            </a:r>
            <a:endParaRPr lang="ru-RU" dirty="0"/>
          </a:p>
          <a:p>
            <a:r>
              <a:rPr lang="ru-RU" dirty="0"/>
              <a:t>1.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1821" y="1253068"/>
            <a:ext cx="1022773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Т</a:t>
            </a:r>
            <a:r>
              <a:rPr lang="ru-RU" sz="3200" dirty="0" smtClean="0">
                <a:solidFill>
                  <a:srgbClr val="FF0000"/>
                </a:solidFill>
              </a:rPr>
              <a:t>ипы </a:t>
            </a:r>
            <a:r>
              <a:rPr lang="ru-RU" sz="3200" dirty="0" err="1" smtClean="0">
                <a:solidFill>
                  <a:srgbClr val="FF0000"/>
                </a:solidFill>
              </a:rPr>
              <a:t>кибербуллинга</a:t>
            </a:r>
            <a:endParaRPr lang="ru-RU" sz="3200" dirty="0">
              <a:solidFill>
                <a:srgbClr val="FF0000"/>
              </a:solidFill>
            </a:endParaRPr>
          </a:p>
          <a:p>
            <a:pPr algn="ctr"/>
            <a:r>
              <a:rPr lang="ru-RU" dirty="0"/>
              <a:t>	</a:t>
            </a:r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Перепалки </a:t>
            </a:r>
            <a:r>
              <a:rPr lang="ru-RU" sz="2000" b="1" dirty="0">
                <a:solidFill>
                  <a:srgbClr val="FF0000"/>
                </a:solidFill>
              </a:rPr>
              <a:t>или </a:t>
            </a:r>
            <a:r>
              <a:rPr lang="ru-RU" sz="2000" b="1" dirty="0" err="1">
                <a:solidFill>
                  <a:srgbClr val="FF0000"/>
                </a:solidFill>
              </a:rPr>
              <a:t>флейминг</a:t>
            </a:r>
            <a:r>
              <a:rPr lang="ru-RU" sz="2000" b="1" dirty="0"/>
              <a:t> </a:t>
            </a:r>
            <a:r>
              <a:rPr lang="ru-RU" sz="1600" dirty="0"/>
              <a:t>– </a:t>
            </a:r>
            <a:r>
              <a:rPr lang="ru-RU" dirty="0"/>
              <a:t>обмен короткими эмоциональными репликами между двумя и более людьми, разворачивается в публичных местах Сети. Иногда превращается в затяжной </a:t>
            </a:r>
            <a:r>
              <a:rPr lang="ru-RU" dirty="0" smtClean="0"/>
              <a:t>конфликт. Неожиданный </a:t>
            </a:r>
            <a:r>
              <a:rPr lang="ru-RU" dirty="0"/>
              <a:t>выпад может вызвать у жертвы эмоциональные переживания</a:t>
            </a:r>
            <a:r>
              <a:rPr lang="ru-RU" dirty="0" smtClean="0"/>
              <a:t>.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  <a:p>
            <a:r>
              <a:rPr lang="ru-RU" dirty="0"/>
              <a:t>	</a:t>
            </a:r>
            <a:r>
              <a:rPr lang="ru-RU" sz="2000" b="1" dirty="0">
                <a:solidFill>
                  <a:srgbClr val="FF0000"/>
                </a:solidFill>
              </a:rPr>
              <a:t>Нападки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/>
              <a:t>постоянные атаки, повторяющиеся оскорбительные сообщения, направленные на жертву (например СМС на мобильный телефон, постоянные звонки) с перегрузкой персональных каналов коммуникации</a:t>
            </a:r>
            <a:r>
              <a:rPr lang="ru-RU" dirty="0" smtClean="0"/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/>
              <a:t>	</a:t>
            </a:r>
            <a:r>
              <a:rPr lang="ru-RU" sz="2000" b="1" dirty="0" smtClean="0">
                <a:solidFill>
                  <a:srgbClr val="FF0000"/>
                </a:solidFill>
              </a:rPr>
              <a:t>Клевета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- </a:t>
            </a:r>
            <a:r>
              <a:rPr lang="ru-RU" dirty="0"/>
              <a:t>распространение оскорбительной и неправдивой информации. Текстовые сообщения, фото </a:t>
            </a:r>
            <a:r>
              <a:rPr lang="ru-RU" dirty="0" err="1"/>
              <a:t>и.т.д</a:t>
            </a:r>
            <a:r>
              <a:rPr lang="ru-RU" dirty="0" smtClean="0"/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/>
              <a:t>	</a:t>
            </a:r>
            <a:r>
              <a:rPr lang="ru-RU" sz="2000" b="1" dirty="0">
                <a:solidFill>
                  <a:srgbClr val="FF0000"/>
                </a:solidFill>
              </a:rPr>
              <a:t>Самозванство</a:t>
            </a:r>
            <a:r>
              <a:rPr lang="ru-RU" dirty="0"/>
              <a:t>, перевоплощение в определенное лицо – преследователь позиционирует себя как жертву используя ее пароль доступа к аккаунту в социальных сетях, в блоге, почте, системе мгновенных сообщений, либо создает свой аккаунт с аналогичным </a:t>
            </a:r>
            <a:r>
              <a:rPr lang="ru-RU" dirty="0" err="1"/>
              <a:t>никнеймом</a:t>
            </a:r>
            <a:r>
              <a:rPr lang="ru-RU" dirty="0"/>
              <a:t> и осуществляет от имени жертвы негативную коммуникацию. Организация «волны обратных связей» происходит, когда с адреса жертвы без ее ведома отправляют друзьям провокационные письма.</a:t>
            </a:r>
          </a:p>
        </p:txBody>
      </p:sp>
    </p:spTree>
    <p:extLst>
      <p:ext uri="{BB962C8B-B14F-4D97-AF65-F5344CB8AC3E}">
        <p14:creationId xmlns:p14="http://schemas.microsoft.com/office/powerpoint/2010/main" val="1520703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3066" y="751344"/>
            <a:ext cx="921173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	Выманивание конфиденциальной информации </a:t>
            </a:r>
            <a:r>
              <a:rPr lang="ru-RU" dirty="0"/>
              <a:t>ее распространение- получение персональной информации и публикация ее в Интернете или передача тем, кому она не предназначалась</a:t>
            </a:r>
            <a:r>
              <a:rPr lang="ru-RU" dirty="0" smtClean="0"/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	Отчуждение (изоляция</a:t>
            </a:r>
            <a:r>
              <a:rPr lang="ru-RU" dirty="0"/>
              <a:t>). Любому человеку присуще желание быть включенным в группу. Исключение же из группы воспринимается как социальная изоляция. Чем в большей степени человек исключается из взаимодействия, тем хуже он себя чувствует, и тем больше падает его самооценка. В виртуальной среде это может привести подростка к глубоким эмоциональным переживаниям</a:t>
            </a:r>
            <a:r>
              <a:rPr lang="ru-RU" dirty="0" smtClean="0"/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	</a:t>
            </a:r>
            <a:r>
              <a:rPr lang="ru-RU" b="1" dirty="0" err="1">
                <a:solidFill>
                  <a:srgbClr val="FF0000"/>
                </a:solidFill>
              </a:rPr>
              <a:t>Киберпреследование</a:t>
            </a:r>
            <a:r>
              <a:rPr lang="ru-RU" b="1" dirty="0">
                <a:solidFill>
                  <a:srgbClr val="FF0000"/>
                </a:solidFill>
              </a:rPr>
              <a:t>- </a:t>
            </a:r>
            <a:r>
              <a:rPr lang="ru-RU" dirty="0"/>
              <a:t>скрытое выслеживание жертвы с целью организации нападения, избиения, проявления насилия и т </a:t>
            </a:r>
            <a:r>
              <a:rPr lang="ru-RU" dirty="0" smtClean="0"/>
              <a:t>д.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	</a:t>
            </a:r>
            <a:r>
              <a:rPr lang="ru-RU" b="1" dirty="0" err="1">
                <a:solidFill>
                  <a:srgbClr val="FF0000"/>
                </a:solidFill>
              </a:rPr>
              <a:t>Хеппислепинг</a:t>
            </a:r>
            <a:r>
              <a:rPr lang="ru-RU" b="1" dirty="0">
                <a:solidFill>
                  <a:srgbClr val="FF0000"/>
                </a:solidFill>
              </a:rPr>
              <a:t> (радостное избиение) - </a:t>
            </a:r>
            <a:r>
              <a:rPr lang="ru-RU" dirty="0"/>
              <a:t>видеоролики с записями реальных сцен насилия. Эти ролики размещают в Интернете, где их могут просматривать тысячи людей, без согласия жертвы.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45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4357" y="688622"/>
            <a:ext cx="846666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Откуда можно ждать опасности?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Какие средства используются для </a:t>
            </a:r>
            <a:r>
              <a:rPr lang="ru-RU" sz="2000" b="1" dirty="0" err="1">
                <a:solidFill>
                  <a:srgbClr val="FF0000"/>
                </a:solidFill>
              </a:rPr>
              <a:t>кибербуллинга</a:t>
            </a:r>
            <a:r>
              <a:rPr lang="ru-RU" sz="2000" b="1" dirty="0">
                <a:solidFill>
                  <a:srgbClr val="FF0000"/>
                </a:solidFill>
              </a:rPr>
              <a:t>?</a:t>
            </a:r>
          </a:p>
          <a:p>
            <a:endParaRPr lang="ru-RU" sz="1600" dirty="0"/>
          </a:p>
          <a:p>
            <a:r>
              <a:rPr lang="ru-RU" b="1" dirty="0">
                <a:solidFill>
                  <a:srgbClr val="FF0000"/>
                </a:solidFill>
              </a:rPr>
              <a:t>Мобильная </a:t>
            </a:r>
            <a:r>
              <a:rPr lang="ru-RU" b="1" dirty="0" smtClean="0">
                <a:solidFill>
                  <a:srgbClr val="FF0000"/>
                </a:solidFill>
              </a:rPr>
              <a:t>сеть  </a:t>
            </a:r>
            <a:r>
              <a:rPr lang="ru-RU" dirty="0"/>
              <a:t>Телефон может быть использован как для фиксации фото и видеоизображений  с целью дискредитации жертвы так </a:t>
            </a:r>
            <a:r>
              <a:rPr lang="ru-RU" dirty="0" smtClean="0"/>
              <a:t>и </a:t>
            </a:r>
            <a:r>
              <a:rPr lang="ru-RU" dirty="0"/>
              <a:t>для доставки объекту преследования текстовых и мультимедийных сообщений.</a:t>
            </a:r>
          </a:p>
          <a:p>
            <a:endParaRPr lang="ru-RU" sz="1600" dirty="0"/>
          </a:p>
          <a:p>
            <a:r>
              <a:rPr lang="ru-RU" b="1" dirty="0">
                <a:solidFill>
                  <a:srgbClr val="FF0000"/>
                </a:solidFill>
              </a:rPr>
              <a:t>Сервисы мгновенных </a:t>
            </a:r>
            <a:r>
              <a:rPr lang="ru-RU" b="1" dirty="0" smtClean="0">
                <a:solidFill>
                  <a:srgbClr val="FF0000"/>
                </a:solidFill>
              </a:rPr>
              <a:t>сообщений</a:t>
            </a:r>
            <a:r>
              <a:rPr lang="ru-RU" b="1" dirty="0" smtClean="0"/>
              <a:t> </a:t>
            </a:r>
            <a:r>
              <a:rPr lang="ru-RU" dirty="0"/>
              <a:t>Такие популярные сервисы, как </a:t>
            </a:r>
            <a:r>
              <a:rPr lang="ru-RU" dirty="0" err="1"/>
              <a:t>WhatsApp</a:t>
            </a:r>
            <a:r>
              <a:rPr lang="ru-RU" dirty="0"/>
              <a:t>, </a:t>
            </a:r>
            <a:r>
              <a:rPr lang="ru-RU" dirty="0" err="1"/>
              <a:t>Viber</a:t>
            </a:r>
            <a:r>
              <a:rPr lang="ru-RU" dirty="0"/>
              <a:t> , также могут быть использованы для отправки сообщений жертве. Кроме того аккаунт самой жертвы может быть взломан и использован для рассылки дискредитирующих сообщений друзьям и родственникам.</a:t>
            </a:r>
          </a:p>
          <a:p>
            <a:endParaRPr lang="ru-RU" sz="1600" dirty="0"/>
          </a:p>
          <a:p>
            <a:r>
              <a:rPr lang="ru-RU" b="1" dirty="0">
                <a:solidFill>
                  <a:srgbClr val="FF0000"/>
                </a:solidFill>
              </a:rPr>
              <a:t>Чаты и </a:t>
            </a:r>
            <a:r>
              <a:rPr lang="ru-RU" b="1" dirty="0" smtClean="0">
                <a:solidFill>
                  <a:srgbClr val="FF0000"/>
                </a:solidFill>
              </a:rPr>
              <a:t>форумы </a:t>
            </a:r>
            <a:r>
              <a:rPr lang="ru-RU" dirty="0" smtClean="0"/>
              <a:t>Могут </a:t>
            </a:r>
            <a:r>
              <a:rPr lang="ru-RU" dirty="0"/>
              <a:t>быть использованы для рассылки агрессивных сообщений, а также для раскрытия анонимности владельца одного из аккаунтов – выбранной жертвы, может быть выложена конфиденциальная, личная информация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Электронная почта </a:t>
            </a:r>
            <a:r>
              <a:rPr lang="ru-RU" dirty="0"/>
              <a:t>при </a:t>
            </a:r>
            <a:r>
              <a:rPr lang="ru-RU" dirty="0" err="1"/>
              <a:t>кибербуллинге</a:t>
            </a:r>
            <a:r>
              <a:rPr lang="ru-RU" dirty="0"/>
              <a:t> используется для </a:t>
            </a:r>
            <a:r>
              <a:rPr lang="ru-RU" dirty="0" smtClean="0"/>
              <a:t>отправки </a:t>
            </a:r>
            <a:r>
              <a:rPr lang="ru-RU" dirty="0"/>
              <a:t>жертве запугивающих сообщений , в том числе содержащих фото и видео,  а также писем содержащих вирусы. Могут быть опубликованы также личные письма жертвы, не предназначенные для широкой огласки.</a:t>
            </a:r>
          </a:p>
        </p:txBody>
      </p:sp>
    </p:spTree>
    <p:extLst>
      <p:ext uri="{BB962C8B-B14F-4D97-AF65-F5344CB8AC3E}">
        <p14:creationId xmlns:p14="http://schemas.microsoft.com/office/powerpoint/2010/main" val="587049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3422" y="1083733"/>
            <a:ext cx="10205155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Веб-камеры</a:t>
            </a:r>
            <a:r>
              <a:rPr lang="ru-RU" dirty="0"/>
              <a:t>. Используются для видеосвязи с провоцированием жертвы, с последующей публикацией видеозаписи.</a:t>
            </a:r>
          </a:p>
          <a:p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Социальные сети. </a:t>
            </a:r>
            <a:r>
              <a:rPr lang="ru-RU" dirty="0"/>
              <a:t>Такие сервисы как </a:t>
            </a:r>
            <a:r>
              <a:rPr lang="ru-RU" dirty="0" err="1" smtClean="0"/>
              <a:t>ВКонтакте</a:t>
            </a:r>
            <a:r>
              <a:rPr lang="ru-RU" dirty="0"/>
              <a:t>, Одноклассники и др. могут применяться для размещения запугивающих и издевательских </a:t>
            </a:r>
            <a:r>
              <a:rPr lang="ru-RU" dirty="0" smtClean="0"/>
              <a:t>комментариев, </a:t>
            </a:r>
            <a:r>
              <a:rPr lang="ru-RU" dirty="0"/>
              <a:t>фото и видео. Аккаунт жертвы может быть блокирован группой людей, на него могут быть отравлены массовые жалобы. Он может быть взломан для  рассылки порочащих сообщений </a:t>
            </a:r>
            <a:r>
              <a:rPr lang="ru-RU" dirty="0">
                <a:solidFill>
                  <a:schemeClr val="bg1"/>
                </a:solidFill>
              </a:rPr>
              <a:t>от имени жертвы. Может быть также создан и использован аккаунт от имени жертвы для </a:t>
            </a:r>
            <a:r>
              <a:rPr lang="ru-RU" dirty="0" err="1" smtClean="0">
                <a:solidFill>
                  <a:schemeClr val="bg1"/>
                </a:solidFill>
              </a:rPr>
              <a:t>дискредитирующиедеятельности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Сервисы </a:t>
            </a:r>
            <a:r>
              <a:rPr lang="ru-RU" b="1" dirty="0" err="1">
                <a:solidFill>
                  <a:srgbClr val="FF0000"/>
                </a:solidFill>
              </a:rPr>
              <a:t>видеохостинга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используются для размещения издевательских или запугивающих видеороликов.</a:t>
            </a:r>
          </a:p>
          <a:p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Игровые сайты и виртуальные игровые миры</a:t>
            </a:r>
            <a:r>
              <a:rPr lang="ru-RU" dirty="0"/>
              <a:t>. Кроме широких коммуникативных возможностей, позволяющих размещать сообщения так же, как это делается в социальных сетях, группа людей может целенаправленно вредить игровому персонажу жертвы, что также оказывает  серьезное психологическое давление.</a:t>
            </a:r>
          </a:p>
        </p:txBody>
      </p:sp>
    </p:spTree>
    <p:extLst>
      <p:ext uri="{BB962C8B-B14F-4D97-AF65-F5344CB8AC3E}">
        <p14:creationId xmlns:p14="http://schemas.microsoft.com/office/powerpoint/2010/main" val="110803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0800" y="751343"/>
            <a:ext cx="9561689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Что можно сделать если столкнулись с ситуацией </a:t>
            </a:r>
            <a:r>
              <a:rPr lang="ru-RU" sz="2400" b="1" dirty="0" err="1">
                <a:solidFill>
                  <a:srgbClr val="FF0000"/>
                </a:solidFill>
              </a:rPr>
              <a:t>кибертравли</a:t>
            </a:r>
            <a:r>
              <a:rPr lang="ru-RU" sz="2400" b="1" dirty="0">
                <a:solidFill>
                  <a:srgbClr val="FF0000"/>
                </a:solidFill>
              </a:rPr>
              <a:t>?</a:t>
            </a:r>
          </a:p>
          <a:p>
            <a:pPr algn="ctr"/>
            <a:endParaRPr lang="ru-RU" sz="2400" b="1" dirty="0"/>
          </a:p>
          <a:p>
            <a:r>
              <a:rPr lang="ru-RU" dirty="0"/>
              <a:t>Все зафиксировать (скриншот экрана)</a:t>
            </a:r>
          </a:p>
          <a:p>
            <a:r>
              <a:rPr lang="ru-RU" dirty="0"/>
              <a:t>Не реагируйте на сообщение</a:t>
            </a:r>
          </a:p>
          <a:p>
            <a:r>
              <a:rPr lang="ru-RU" dirty="0"/>
              <a:t>Храните доказательства (для провайдера и правоохранительных органов)</a:t>
            </a:r>
          </a:p>
          <a:p>
            <a:r>
              <a:rPr lang="ru-RU" dirty="0"/>
              <a:t>Заблокируйте </a:t>
            </a:r>
            <a:r>
              <a:rPr lang="ru-RU" dirty="0" err="1"/>
              <a:t>буллера</a:t>
            </a:r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Расскажите родителям</a:t>
            </a:r>
            <a:endParaRPr lang="ru-RU" b="1" dirty="0"/>
          </a:p>
          <a:p>
            <a:r>
              <a:rPr lang="ru-RU" dirty="0"/>
              <a:t>Вместе с родителями постарайтесь разобраться в ситуации: </a:t>
            </a:r>
          </a:p>
          <a:p>
            <a:r>
              <a:rPr lang="ru-RU" dirty="0"/>
              <a:t>(В чем конфликт, кто участник, что за причина, есть ли угроза жизни).</a:t>
            </a:r>
          </a:p>
          <a:p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Обратитесь за помощью:</a:t>
            </a:r>
            <a:endParaRPr lang="ru-RU" b="1" dirty="0"/>
          </a:p>
          <a:p>
            <a:r>
              <a:rPr lang="ru-RU" dirty="0"/>
              <a:t>- к администратору ресурса</a:t>
            </a:r>
          </a:p>
          <a:p>
            <a:r>
              <a:rPr lang="ru-RU" dirty="0"/>
              <a:t>-Если в травле участвуют ученики школы-к директору</a:t>
            </a:r>
          </a:p>
          <a:p>
            <a:r>
              <a:rPr lang="ru-RU" dirty="0"/>
              <a:t>-Если угроза жизни – в правоохранительные органы, приложив доказательства.</a:t>
            </a:r>
          </a:p>
          <a:p>
            <a:r>
              <a:rPr lang="ru-RU" dirty="0"/>
              <a:t>-Посоветуйтесь с юристом</a:t>
            </a:r>
          </a:p>
        </p:txBody>
      </p:sp>
    </p:spTree>
    <p:extLst>
      <p:ext uri="{BB962C8B-B14F-4D97-AF65-F5344CB8AC3E}">
        <p14:creationId xmlns:p14="http://schemas.microsoft.com/office/powerpoint/2010/main" val="2881021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859340"/>
            <a:ext cx="91440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Оказание экстренной психологической помощи детям, родителям</a:t>
            </a:r>
          </a:p>
          <a:p>
            <a:pPr algn="ctr"/>
            <a:endParaRPr lang="ru-RU" dirty="0"/>
          </a:p>
          <a:p>
            <a:pPr algn="ctr"/>
            <a:r>
              <a:rPr lang="ru-RU" sz="2000" b="1" dirty="0"/>
              <a:t>Всероссийский Детский телефон доверия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8-800-2000-122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/>
              <a:t>Региональная горячая линия по вопросам безопасности детей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8-800-101-0086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/>
              <a:t>Горячая линия по вопросам интернет-безопасности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8 800 25 000 15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8073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309</TotalTime>
  <Words>463</Words>
  <Application>Microsoft Office PowerPoint</Application>
  <PresentationFormat>Широкоэкранный</PresentationFormat>
  <Paragraphs>62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  Кибербуллинг  подростковый виртуальный террор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Кибербуллинг – подростковый виртуальный террор</dc:title>
  <dc:creator>Айгуль Ахметшина</dc:creator>
  <cp:lastModifiedBy>Айгуль Ахметшина</cp:lastModifiedBy>
  <cp:revision>34</cp:revision>
  <dcterms:created xsi:type="dcterms:W3CDTF">2020-10-23T12:27:54Z</dcterms:created>
  <dcterms:modified xsi:type="dcterms:W3CDTF">2020-10-26T11:20:36Z</dcterms:modified>
</cp:coreProperties>
</file>